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sldIdLst>
    <p:sldId id="256" r:id="rId2"/>
    <p:sldId id="258" r:id="rId3"/>
    <p:sldId id="279" r:id="rId4"/>
  </p:sldIdLst>
  <p:sldSz cx="19010313" cy="10693400"/>
  <p:notesSz cx="7556500" cy="10693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4" userDrawn="1">
          <p15:clr>
            <a:srgbClr val="A4A3A4"/>
          </p15:clr>
        </p15:guide>
        <p15:guide id="2" pos="612" userDrawn="1">
          <p15:clr>
            <a:srgbClr val="A4A3A4"/>
          </p15:clr>
        </p15:guide>
        <p15:guide id="3" orient="horz" pos="5816" userDrawn="1">
          <p15:clr>
            <a:srgbClr val="A4A3A4"/>
          </p15:clr>
        </p15:guide>
        <p15:guide id="4" orient="horz" pos="3468" userDrawn="1">
          <p15:clr>
            <a:srgbClr val="A4A3A4"/>
          </p15:clr>
        </p15:guide>
        <p15:guide id="5" orient="horz" pos="3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F3"/>
    <a:srgbClr val="FFA100"/>
    <a:srgbClr val="FFB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5" d="100"/>
          <a:sy n="55" d="100"/>
        </p:scale>
        <p:origin x="562" y="58"/>
      </p:cViewPr>
      <p:guideLst>
        <p:guide orient="horz" pos="344"/>
        <p:guide pos="612"/>
        <p:guide orient="horz" pos="5816"/>
        <p:guide orient="horz" pos="3468"/>
        <p:guide orient="horz" pos="35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F3456-A29E-41FE-BFB7-B24F24BEE47B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5B543-0236-4AEE-9F15-C7CF11504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6289" y="1750055"/>
            <a:ext cx="14257735" cy="3722887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6289" y="5616511"/>
            <a:ext cx="14257735" cy="2581762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866" indent="0" algn="ctr">
              <a:buNone/>
              <a:defRPr sz="3118"/>
            </a:lvl2pPr>
            <a:lvl3pPr marL="1425732" indent="0" algn="ctr">
              <a:buNone/>
              <a:defRPr sz="2807"/>
            </a:lvl3pPr>
            <a:lvl4pPr marL="2138599" indent="0" algn="ctr">
              <a:buNone/>
              <a:defRPr sz="2495"/>
            </a:lvl4pPr>
            <a:lvl5pPr marL="2851465" indent="0" algn="ctr">
              <a:buNone/>
              <a:defRPr sz="2495"/>
            </a:lvl5pPr>
            <a:lvl6pPr marL="3564331" indent="0" algn="ctr">
              <a:buNone/>
              <a:defRPr sz="2495"/>
            </a:lvl6pPr>
            <a:lvl7pPr marL="4277197" indent="0" algn="ctr">
              <a:buNone/>
              <a:defRPr sz="2495"/>
            </a:lvl7pPr>
            <a:lvl8pPr marL="4990064" indent="0" algn="ctr">
              <a:buNone/>
              <a:defRPr sz="2495"/>
            </a:lvl8pPr>
            <a:lvl9pPr marL="5702930" indent="0" algn="ctr">
              <a:buNone/>
              <a:defRPr sz="2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69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604255" y="569325"/>
            <a:ext cx="4099099" cy="9062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6959" y="569325"/>
            <a:ext cx="12059667" cy="9062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63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5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058" y="2665925"/>
            <a:ext cx="16396395" cy="4448157"/>
          </a:xfrm>
        </p:spPr>
        <p:txBody>
          <a:bodyPr anchor="b"/>
          <a:lstStyle>
            <a:lvl1pPr>
              <a:defRPr sz="93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058" y="7156164"/>
            <a:ext cx="16396395" cy="2339180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866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732" indent="0">
              <a:buNone/>
              <a:defRPr sz="2807">
                <a:solidFill>
                  <a:schemeClr val="tx1">
                    <a:tint val="75000"/>
                  </a:schemeClr>
                </a:solidFill>
              </a:defRPr>
            </a:lvl3pPr>
            <a:lvl4pPr marL="2138599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4pPr>
            <a:lvl5pPr marL="2851465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5pPr>
            <a:lvl6pPr marL="3564331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6pPr>
            <a:lvl7pPr marL="4277197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7pPr>
            <a:lvl8pPr marL="4990064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8pPr>
            <a:lvl9pPr marL="5702930" indent="0">
              <a:buNone/>
              <a:defRPr sz="2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31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6959" y="2846623"/>
            <a:ext cx="8079383" cy="6784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3971" y="2846623"/>
            <a:ext cx="8079383" cy="6784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57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5" y="569326"/>
            <a:ext cx="16396395" cy="20668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436" y="2621369"/>
            <a:ext cx="8042253" cy="128469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9436" y="3906061"/>
            <a:ext cx="8042253" cy="5745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23971" y="2621369"/>
            <a:ext cx="8081859" cy="128469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66" indent="0">
              <a:buNone/>
              <a:defRPr sz="3118" b="1"/>
            </a:lvl2pPr>
            <a:lvl3pPr marL="1425732" indent="0">
              <a:buNone/>
              <a:defRPr sz="2807" b="1"/>
            </a:lvl3pPr>
            <a:lvl4pPr marL="2138599" indent="0">
              <a:buNone/>
              <a:defRPr sz="2495" b="1"/>
            </a:lvl4pPr>
            <a:lvl5pPr marL="2851465" indent="0">
              <a:buNone/>
              <a:defRPr sz="2495" b="1"/>
            </a:lvl5pPr>
            <a:lvl6pPr marL="3564331" indent="0">
              <a:buNone/>
              <a:defRPr sz="2495" b="1"/>
            </a:lvl6pPr>
            <a:lvl7pPr marL="4277197" indent="0">
              <a:buNone/>
              <a:defRPr sz="2495" b="1"/>
            </a:lvl7pPr>
            <a:lvl8pPr marL="4990064" indent="0">
              <a:buNone/>
              <a:defRPr sz="2495" b="1"/>
            </a:lvl8pPr>
            <a:lvl9pPr marL="5702930" indent="0">
              <a:buNone/>
              <a:defRPr sz="24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23971" y="3906061"/>
            <a:ext cx="8081859" cy="5745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77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2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0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6" y="712893"/>
            <a:ext cx="6131320" cy="2495127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1859" y="1539652"/>
            <a:ext cx="9623971" cy="7599245"/>
          </a:xfrm>
        </p:spPr>
        <p:txBody>
          <a:bodyPr/>
          <a:lstStyle>
            <a:lvl1pPr>
              <a:defRPr sz="4989"/>
            </a:lvl1pPr>
            <a:lvl2pPr>
              <a:defRPr sz="4366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9436" y="3208020"/>
            <a:ext cx="6131320" cy="594325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04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436" y="712893"/>
            <a:ext cx="6131320" cy="2495127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81859" y="1539652"/>
            <a:ext cx="9623971" cy="7599245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66" indent="0">
              <a:buNone/>
              <a:defRPr sz="4366"/>
            </a:lvl2pPr>
            <a:lvl3pPr marL="1425732" indent="0">
              <a:buNone/>
              <a:defRPr sz="3742"/>
            </a:lvl3pPr>
            <a:lvl4pPr marL="2138599" indent="0">
              <a:buNone/>
              <a:defRPr sz="3118"/>
            </a:lvl4pPr>
            <a:lvl5pPr marL="2851465" indent="0">
              <a:buNone/>
              <a:defRPr sz="3118"/>
            </a:lvl5pPr>
            <a:lvl6pPr marL="3564331" indent="0">
              <a:buNone/>
              <a:defRPr sz="3118"/>
            </a:lvl6pPr>
            <a:lvl7pPr marL="4277197" indent="0">
              <a:buNone/>
              <a:defRPr sz="3118"/>
            </a:lvl7pPr>
            <a:lvl8pPr marL="4990064" indent="0">
              <a:buNone/>
              <a:defRPr sz="3118"/>
            </a:lvl8pPr>
            <a:lvl9pPr marL="5702930" indent="0">
              <a:buNone/>
              <a:defRPr sz="3118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9436" y="3208020"/>
            <a:ext cx="6131320" cy="5943254"/>
          </a:xfrm>
        </p:spPr>
        <p:txBody>
          <a:bodyPr/>
          <a:lstStyle>
            <a:lvl1pPr marL="0" indent="0">
              <a:buNone/>
              <a:defRPr sz="2495"/>
            </a:lvl1pPr>
            <a:lvl2pPr marL="712866" indent="0">
              <a:buNone/>
              <a:defRPr sz="2183"/>
            </a:lvl2pPr>
            <a:lvl3pPr marL="1425732" indent="0">
              <a:buNone/>
              <a:defRPr sz="1871"/>
            </a:lvl3pPr>
            <a:lvl4pPr marL="2138599" indent="0">
              <a:buNone/>
              <a:defRPr sz="1559"/>
            </a:lvl4pPr>
            <a:lvl5pPr marL="2851465" indent="0">
              <a:buNone/>
              <a:defRPr sz="1559"/>
            </a:lvl5pPr>
            <a:lvl6pPr marL="3564331" indent="0">
              <a:buNone/>
              <a:defRPr sz="1559"/>
            </a:lvl6pPr>
            <a:lvl7pPr marL="4277197" indent="0">
              <a:buNone/>
              <a:defRPr sz="1559"/>
            </a:lvl7pPr>
            <a:lvl8pPr marL="4990064" indent="0">
              <a:buNone/>
              <a:defRPr sz="1559"/>
            </a:lvl8pPr>
            <a:lvl9pPr marL="5702930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2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6959" y="569326"/>
            <a:ext cx="16396395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6959" y="2846623"/>
            <a:ext cx="16396395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6959" y="991119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97166" y="9911198"/>
            <a:ext cx="6415981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26034" y="9911198"/>
            <a:ext cx="427732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60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425732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33" indent="-356433" algn="l" defTabSz="1425732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6" kern="1200">
          <a:solidFill>
            <a:schemeClr val="tx1"/>
          </a:solidFill>
          <a:latin typeface="+mn-lt"/>
          <a:ea typeface="+mn-ea"/>
          <a:cs typeface="+mn-cs"/>
        </a:defRPr>
      </a:lvl1pPr>
      <a:lvl2pPr marL="1069299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166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5032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3207898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920764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633631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5346497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6059363" indent="-356433" algn="l" defTabSz="14257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712866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2pPr>
      <a:lvl3pPr marL="1425732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2138599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4pPr>
      <a:lvl5pPr marL="2851465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5pPr>
      <a:lvl6pPr marL="3564331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6pPr>
      <a:lvl7pPr marL="4277197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7pPr>
      <a:lvl8pPr marL="4990064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8pPr>
      <a:lvl9pPr marL="5702930" algn="l" defTabSz="1425732" rtl="0" eaLnBrk="1" latinLnBrk="0" hangingPunct="1">
        <a:defRPr sz="2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46956" y="317499"/>
            <a:ext cx="3835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10" dirty="0">
                <a:solidFill>
                  <a:srgbClr val="FFFFFF"/>
                </a:solidFill>
                <a:cs typeface="Source Sans Pro Light"/>
              </a:rPr>
              <a:t>Duration: </a:t>
            </a:r>
            <a:r>
              <a:rPr lang="cs-CZ" sz="3200" spc="-10" dirty="0">
                <a:solidFill>
                  <a:srgbClr val="FFFFFF"/>
                </a:solidFill>
                <a:cs typeface="Source Sans Pro Light"/>
              </a:rPr>
              <a:t>80</a:t>
            </a:r>
            <a:r>
              <a:rPr sz="3200" spc="-50" dirty="0">
                <a:solidFill>
                  <a:srgbClr val="FFFFFF"/>
                </a:solidFill>
                <a:cs typeface="Source Sans Pro Light"/>
              </a:rPr>
              <a:t> </a:t>
            </a:r>
            <a:r>
              <a:rPr sz="3200" dirty="0">
                <a:solidFill>
                  <a:srgbClr val="FFFFFF"/>
                </a:solidFill>
                <a:cs typeface="Source Sans Pro Light"/>
              </a:rPr>
              <a:t>min</a:t>
            </a:r>
            <a:endParaRPr sz="3200" dirty="0">
              <a:cs typeface="Source Sans Pro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71956" y="241300"/>
            <a:ext cx="5600198" cy="580928"/>
          </a:xfrm>
          <a:prstGeom prst="rect">
            <a:avLst/>
          </a:prstGeom>
          <a:noFill/>
        </p:spPr>
        <p:txBody>
          <a:bodyPr vert="horz" wrap="square" lIns="0" tIns="87630" rIns="0" bIns="0" rtlCol="0">
            <a:spAutoFit/>
          </a:bodyPr>
          <a:lstStyle/>
          <a:p>
            <a:pPr marL="406400">
              <a:spcBef>
                <a:spcPts val="690"/>
              </a:spcBef>
            </a:pPr>
            <a:r>
              <a:rPr sz="3200" spc="-5" dirty="0">
                <a:solidFill>
                  <a:srgbClr val="FFFFFF"/>
                </a:solidFill>
                <a:cs typeface="Source Sans Pro Light"/>
              </a:rPr>
              <a:t>Grade: </a:t>
            </a:r>
            <a:r>
              <a:rPr lang="cs-CZ" sz="3200" spc="-5" dirty="0">
                <a:solidFill>
                  <a:srgbClr val="FFFFFF"/>
                </a:solidFill>
                <a:cs typeface="Source Sans Pro Light"/>
              </a:rPr>
              <a:t>9 - 12</a:t>
            </a:r>
            <a:endParaRPr sz="3200" dirty="0">
              <a:cs typeface="Source Sans Pro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1156" y="317500"/>
            <a:ext cx="278505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15" dirty="0">
                <a:solidFill>
                  <a:srgbClr val="FFFFFF"/>
                </a:solidFill>
                <a:cs typeface="Source Sans Pro Light"/>
              </a:rPr>
              <a:t>CCSS,</a:t>
            </a:r>
            <a:r>
              <a:rPr sz="3200" spc="-55" dirty="0">
                <a:solidFill>
                  <a:srgbClr val="FFFFFF"/>
                </a:solidFill>
                <a:cs typeface="Source Sans Pro Light"/>
              </a:rPr>
              <a:t> </a:t>
            </a:r>
            <a:r>
              <a:rPr sz="3200" spc="5" dirty="0">
                <a:solidFill>
                  <a:srgbClr val="FFFFFF"/>
                </a:solidFill>
                <a:cs typeface="Source Sans Pro Light"/>
              </a:rPr>
              <a:t>NGSS</a:t>
            </a:r>
            <a:endParaRPr sz="3200" dirty="0">
              <a:cs typeface="Source Sans Pro Ligh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975100"/>
            <a:ext cx="19010313" cy="6945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-96044" y="3289300"/>
            <a:ext cx="96774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3010" marR="5080" indent="-1210945" algn="ctr">
              <a:lnSpc>
                <a:spcPct val="100000"/>
              </a:lnSpc>
              <a:spcBef>
                <a:spcPts val="100"/>
              </a:spcBef>
            </a:pPr>
            <a:r>
              <a:rPr lang="en-US" sz="7200" spc="-5" dirty="0">
                <a:solidFill>
                  <a:srgbClr val="00318B"/>
                </a:solidFill>
                <a:cs typeface="Source Sans Pro"/>
              </a:rPr>
              <a:t>Institute of Social Development</a:t>
            </a:r>
            <a:endParaRPr lang="cs-CZ" sz="7200" dirty="0">
              <a:cs typeface="Source Sans Pro"/>
            </a:endParaRPr>
          </a:p>
        </p:txBody>
      </p:sp>
      <p:sp>
        <p:nvSpPr>
          <p:cNvPr id="19" name="object 19"/>
          <p:cNvSpPr/>
          <p:nvPr/>
        </p:nvSpPr>
        <p:spPr>
          <a:xfrm flipV="1">
            <a:off x="894556" y="5346699"/>
            <a:ext cx="7696200" cy="27431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778584" y="5632723"/>
            <a:ext cx="7888372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000" dirty="0">
                <a:solidFill>
                  <a:srgbClr val="00A0EF"/>
                </a:solidFill>
                <a:cs typeface="Source Sans Pro Light"/>
              </a:rPr>
              <a:t>C190 Study Circle -2022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000" dirty="0">
                <a:solidFill>
                  <a:srgbClr val="00A0EF"/>
                </a:solidFill>
                <a:cs typeface="Source Sans Pro Light"/>
              </a:rPr>
              <a:t>Workshop II</a:t>
            </a:r>
            <a:endParaRPr lang="en-US" sz="4000" dirty="0">
              <a:cs typeface="Source Sans Pro Ligh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CCB0D0-50F6-F7F6-6D58-F17EE94D05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265" y="1705419"/>
            <a:ext cx="7484364" cy="57424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178AB1-8CB4-45A3-9062-8FA23E8CC3F2}"/>
              </a:ext>
            </a:extLst>
          </p:cNvPr>
          <p:cNvGrpSpPr/>
          <p:nvPr/>
        </p:nvGrpSpPr>
        <p:grpSpPr>
          <a:xfrm>
            <a:off x="-1" y="546100"/>
            <a:ext cx="15372557" cy="828000"/>
            <a:chOff x="-1" y="546100"/>
            <a:chExt cx="4628357" cy="82800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90180E4-2DA3-4A53-9D76-F0FD54A89C99}"/>
                </a:ext>
              </a:extLst>
            </p:cNvPr>
            <p:cNvGrpSpPr/>
            <p:nvPr/>
          </p:nvGrpSpPr>
          <p:grpSpPr>
            <a:xfrm>
              <a:off x="-1" y="546100"/>
              <a:ext cx="3942557" cy="828000"/>
              <a:chOff x="-1" y="546100"/>
              <a:chExt cx="3942557" cy="828000"/>
            </a:xfrm>
          </p:grpSpPr>
          <p:sp>
            <p:nvSpPr>
              <p:cNvPr id="18" name="object 25">
                <a:extLst>
                  <a:ext uri="{FF2B5EF4-FFF2-40B4-BE49-F238E27FC236}">
                    <a16:creationId xmlns:a16="http://schemas.microsoft.com/office/drawing/2014/main" id="{7CA90AAE-D612-48FE-910B-C266F9F166E3}"/>
                  </a:ext>
                </a:extLst>
              </p:cNvPr>
              <p:cNvSpPr/>
              <p:nvPr/>
            </p:nvSpPr>
            <p:spPr>
              <a:xfrm>
                <a:off x="-1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19" name="object 25">
                <a:extLst>
                  <a:ext uri="{FF2B5EF4-FFF2-40B4-BE49-F238E27FC236}">
                    <a16:creationId xmlns:a16="http://schemas.microsoft.com/office/drawing/2014/main" id="{8B598FF6-A900-4144-B21C-815E1AE9780F}"/>
                  </a:ext>
                </a:extLst>
              </p:cNvPr>
              <p:cNvSpPr/>
              <p:nvPr/>
            </p:nvSpPr>
            <p:spPr>
              <a:xfrm>
                <a:off x="685799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3BF25CA-CBCA-4729-956F-F8FCA95A8359}"/>
                </a:ext>
              </a:extLst>
            </p:cNvPr>
            <p:cNvGrpSpPr/>
            <p:nvPr/>
          </p:nvGrpSpPr>
          <p:grpSpPr>
            <a:xfrm>
              <a:off x="685799" y="546100"/>
              <a:ext cx="3942557" cy="828000"/>
              <a:chOff x="-1" y="546100"/>
              <a:chExt cx="3942557" cy="828000"/>
            </a:xfrm>
          </p:grpSpPr>
          <p:sp>
            <p:nvSpPr>
              <p:cNvPr id="21" name="object 25">
                <a:extLst>
                  <a:ext uri="{FF2B5EF4-FFF2-40B4-BE49-F238E27FC236}">
                    <a16:creationId xmlns:a16="http://schemas.microsoft.com/office/drawing/2014/main" id="{748C4CD0-A3F7-4A02-9D64-72135F4B81DD}"/>
                  </a:ext>
                </a:extLst>
              </p:cNvPr>
              <p:cNvSpPr/>
              <p:nvPr/>
            </p:nvSpPr>
            <p:spPr>
              <a:xfrm>
                <a:off x="-1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541A5C72-B819-45F8-8C42-690DF253DD65}"/>
                  </a:ext>
                </a:extLst>
              </p:cNvPr>
              <p:cNvSpPr/>
              <p:nvPr/>
            </p:nvSpPr>
            <p:spPr>
              <a:xfrm>
                <a:off x="685799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</p:grpSp>
      <p:sp>
        <p:nvSpPr>
          <p:cNvPr id="11" name="object 9">
            <a:extLst>
              <a:ext uri="{FF2B5EF4-FFF2-40B4-BE49-F238E27FC236}">
                <a16:creationId xmlns:a16="http://schemas.microsoft.com/office/drawing/2014/main" id="{0A39365D-A6B5-4623-AC67-FBE1BB6FC527}"/>
              </a:ext>
            </a:extLst>
          </p:cNvPr>
          <p:cNvSpPr txBox="1"/>
          <p:nvPr/>
        </p:nvSpPr>
        <p:spPr>
          <a:xfrm>
            <a:off x="665956" y="738245"/>
            <a:ext cx="17297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cs-CZ" sz="36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ratification of C-190 to the WORKERS  in your country context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4B00ADBE-6249-46EB-B9DA-3742A4C1861C}"/>
              </a:ext>
            </a:extLst>
          </p:cNvPr>
          <p:cNvSpPr txBox="1"/>
          <p:nvPr/>
        </p:nvSpPr>
        <p:spPr>
          <a:xfrm>
            <a:off x="894953" y="2265428"/>
            <a:ext cx="17220406" cy="250068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98450" marR="5715" indent="-28575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Workers will enjoy sexual harassment free working environment</a:t>
            </a:r>
          </a:p>
          <a:p>
            <a:pPr marL="298450" marR="5715" indent="-28575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to work and increase income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social status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mechanism to seek remedies against to </a:t>
            </a:r>
          </a:p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sexual harassment</a:t>
            </a:r>
          </a:p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endParaRPr lang="en-US" dirty="0">
              <a:cs typeface="Source Sans Pro Ligh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4E38806-5831-A641-1E70-6A18DD13D261}"/>
              </a:ext>
            </a:extLst>
          </p:cNvPr>
          <p:cNvGrpSpPr/>
          <p:nvPr/>
        </p:nvGrpSpPr>
        <p:grpSpPr>
          <a:xfrm>
            <a:off x="361156" y="6259413"/>
            <a:ext cx="15011400" cy="828000"/>
            <a:chOff x="-1" y="546100"/>
            <a:chExt cx="3942557" cy="82800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2A2ADC6-6B25-E428-8486-058B6409281A}"/>
                </a:ext>
              </a:extLst>
            </p:cNvPr>
            <p:cNvGrpSpPr/>
            <p:nvPr/>
          </p:nvGrpSpPr>
          <p:grpSpPr>
            <a:xfrm>
              <a:off x="-1" y="546100"/>
              <a:ext cx="3942557" cy="828000"/>
              <a:chOff x="-1" y="546100"/>
              <a:chExt cx="3942557" cy="828000"/>
            </a:xfrm>
          </p:grpSpPr>
          <p:sp>
            <p:nvSpPr>
              <p:cNvPr id="28" name="object 25">
                <a:extLst>
                  <a:ext uri="{FF2B5EF4-FFF2-40B4-BE49-F238E27FC236}">
                    <a16:creationId xmlns:a16="http://schemas.microsoft.com/office/drawing/2014/main" id="{10974EE0-9B42-2EC2-A50B-079FE29262E2}"/>
                  </a:ext>
                </a:extLst>
              </p:cNvPr>
              <p:cNvSpPr/>
              <p:nvPr/>
            </p:nvSpPr>
            <p:spPr>
              <a:xfrm>
                <a:off x="-1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29" name="object 25">
                <a:extLst>
                  <a:ext uri="{FF2B5EF4-FFF2-40B4-BE49-F238E27FC236}">
                    <a16:creationId xmlns:a16="http://schemas.microsoft.com/office/drawing/2014/main" id="{7B1F7D29-752B-2D24-2E81-5B9A882ABF63}"/>
                  </a:ext>
                </a:extLst>
              </p:cNvPr>
              <p:cNvSpPr/>
              <p:nvPr/>
            </p:nvSpPr>
            <p:spPr>
              <a:xfrm>
                <a:off x="685799" y="546100"/>
                <a:ext cx="3256757" cy="828000"/>
              </a:xfrm>
              <a:custGeom>
                <a:avLst/>
                <a:gdLst/>
                <a:ahLst/>
                <a:cxnLst/>
                <a:rect l="l" t="t" r="r" b="b"/>
                <a:pathLst>
                  <a:path w="1955164" h="437514">
                    <a:moveTo>
                      <a:pt x="1736031" y="0"/>
                    </a:moveTo>
                    <a:lnTo>
                      <a:pt x="0" y="0"/>
                    </a:lnTo>
                    <a:lnTo>
                      <a:pt x="0" y="437153"/>
                    </a:lnTo>
                    <a:lnTo>
                      <a:pt x="1736031" y="437153"/>
                    </a:lnTo>
                    <a:lnTo>
                      <a:pt x="1786148" y="431380"/>
                    </a:lnTo>
                    <a:lnTo>
                      <a:pt x="1832155" y="414936"/>
                    </a:lnTo>
                    <a:lnTo>
                      <a:pt x="1872739" y="389134"/>
                    </a:lnTo>
                    <a:lnTo>
                      <a:pt x="1906588" y="355285"/>
                    </a:lnTo>
                    <a:lnTo>
                      <a:pt x="1932391" y="314701"/>
                    </a:lnTo>
                    <a:lnTo>
                      <a:pt x="1948834" y="268694"/>
                    </a:lnTo>
                    <a:lnTo>
                      <a:pt x="1954607" y="218577"/>
                    </a:lnTo>
                    <a:lnTo>
                      <a:pt x="1948834" y="168459"/>
                    </a:lnTo>
                    <a:lnTo>
                      <a:pt x="1932391" y="122452"/>
                    </a:lnTo>
                    <a:lnTo>
                      <a:pt x="1906588" y="81868"/>
                    </a:lnTo>
                    <a:lnTo>
                      <a:pt x="1872739" y="48018"/>
                    </a:lnTo>
                    <a:lnTo>
                      <a:pt x="1832155" y="22216"/>
                    </a:lnTo>
                    <a:lnTo>
                      <a:pt x="1786148" y="5772"/>
                    </a:lnTo>
                    <a:lnTo>
                      <a:pt x="1736031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26" name="object 25">
              <a:extLst>
                <a:ext uri="{FF2B5EF4-FFF2-40B4-BE49-F238E27FC236}">
                  <a16:creationId xmlns:a16="http://schemas.microsoft.com/office/drawing/2014/main" id="{4008BF24-E54B-7CAC-D5DB-15C2609C612B}"/>
                </a:ext>
              </a:extLst>
            </p:cNvPr>
            <p:cNvSpPr/>
            <p:nvPr/>
          </p:nvSpPr>
          <p:spPr>
            <a:xfrm>
              <a:off x="685799" y="546100"/>
              <a:ext cx="3256757" cy="828000"/>
            </a:xfrm>
            <a:custGeom>
              <a:avLst/>
              <a:gdLst/>
              <a:ahLst/>
              <a:cxnLst/>
              <a:rect l="l" t="t" r="r" b="b"/>
              <a:pathLst>
                <a:path w="1955164" h="437514">
                  <a:moveTo>
                    <a:pt x="1736031" y="0"/>
                  </a:moveTo>
                  <a:lnTo>
                    <a:pt x="0" y="0"/>
                  </a:lnTo>
                  <a:lnTo>
                    <a:pt x="0" y="437153"/>
                  </a:lnTo>
                  <a:lnTo>
                    <a:pt x="1736031" y="437153"/>
                  </a:lnTo>
                  <a:lnTo>
                    <a:pt x="1786148" y="431380"/>
                  </a:lnTo>
                  <a:lnTo>
                    <a:pt x="1832155" y="414936"/>
                  </a:lnTo>
                  <a:lnTo>
                    <a:pt x="1872739" y="389134"/>
                  </a:lnTo>
                  <a:lnTo>
                    <a:pt x="1906588" y="355285"/>
                  </a:lnTo>
                  <a:lnTo>
                    <a:pt x="1932391" y="314701"/>
                  </a:lnTo>
                  <a:lnTo>
                    <a:pt x="1948834" y="268694"/>
                  </a:lnTo>
                  <a:lnTo>
                    <a:pt x="1954607" y="218577"/>
                  </a:lnTo>
                  <a:lnTo>
                    <a:pt x="1948834" y="168459"/>
                  </a:lnTo>
                  <a:lnTo>
                    <a:pt x="1932391" y="122452"/>
                  </a:lnTo>
                  <a:lnTo>
                    <a:pt x="1906588" y="81868"/>
                  </a:lnTo>
                  <a:lnTo>
                    <a:pt x="1872739" y="48018"/>
                  </a:lnTo>
                  <a:lnTo>
                    <a:pt x="1832155" y="22216"/>
                  </a:lnTo>
                  <a:lnTo>
                    <a:pt x="1786148" y="5772"/>
                  </a:lnTo>
                  <a:lnTo>
                    <a:pt x="1736031" y="0"/>
                  </a:lnTo>
                  <a:close/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0" name="object 9">
            <a:extLst>
              <a:ext uri="{FF2B5EF4-FFF2-40B4-BE49-F238E27FC236}">
                <a16:creationId xmlns:a16="http://schemas.microsoft.com/office/drawing/2014/main" id="{914A0B5D-A07C-E599-0D53-03D3302597AF}"/>
              </a:ext>
            </a:extLst>
          </p:cNvPr>
          <p:cNvSpPr txBox="1"/>
          <p:nvPr/>
        </p:nvSpPr>
        <p:spPr>
          <a:xfrm>
            <a:off x="361156" y="6270605"/>
            <a:ext cx="17297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cs-CZ" sz="36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ratification of C-190 to the EMPLOYERS  in your country context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9D76A734-C561-6B01-7859-02AABAEEB17A}"/>
              </a:ext>
            </a:extLst>
          </p:cNvPr>
          <p:cNvSpPr txBox="1"/>
          <p:nvPr/>
        </p:nvSpPr>
        <p:spPr>
          <a:xfrm>
            <a:off x="902003" y="7454470"/>
            <a:ext cx="17220406" cy="29443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of employer employee conflict 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employee turnover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 production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profit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recognition, demand for the product in the global &amp; local market</a:t>
            </a:r>
          </a:p>
          <a:p>
            <a:pPr marL="298450" marR="5715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goodwill</a:t>
            </a:r>
          </a:p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endParaRPr lang="en-US" dirty="0">
              <a:cs typeface="Source Sans Pro Light"/>
            </a:endParaRPr>
          </a:p>
        </p:txBody>
      </p:sp>
      <p:pic>
        <p:nvPicPr>
          <p:cNvPr id="1026" name="Picture 2" descr="Happy employees are productive employees.”">
            <a:extLst>
              <a:ext uri="{FF2B5EF4-FFF2-40B4-BE49-F238E27FC236}">
                <a16:creationId xmlns:a16="http://schemas.microsoft.com/office/drawing/2014/main" id="{D2B1FE55-1E7D-9FCD-579E-E1AFEDD93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200" y="1991143"/>
            <a:ext cx="7001929" cy="335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ppy employee cartoon Images, Stock Photos &amp; Vectors | Shutterstock">
            <a:extLst>
              <a:ext uri="{FF2B5EF4-FFF2-40B4-BE49-F238E27FC236}">
                <a16:creationId xmlns:a16="http://schemas.microsoft.com/office/drawing/2014/main" id="{0F73A3A9-B9B1-0554-5AA8-4504EC06AC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6"/>
          <a:stretch/>
        </p:blipFill>
        <p:spPr bwMode="auto">
          <a:xfrm>
            <a:off x="12857956" y="7237966"/>
            <a:ext cx="4059003" cy="307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1C7A11E-EC26-4D21-A257-1CFBBF1D7F7C}"/>
              </a:ext>
            </a:extLst>
          </p:cNvPr>
          <p:cNvGrpSpPr/>
          <p:nvPr/>
        </p:nvGrpSpPr>
        <p:grpSpPr>
          <a:xfrm>
            <a:off x="0" y="546100"/>
            <a:ext cx="9505156" cy="827994"/>
            <a:chOff x="1674578" y="8642693"/>
            <a:chExt cx="2386447" cy="439421"/>
          </a:xfrm>
        </p:grpSpPr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FB114075-E767-4541-8CD3-5EFA81C89BFC}"/>
                </a:ext>
              </a:extLst>
            </p:cNvPr>
            <p:cNvSpPr/>
            <p:nvPr/>
          </p:nvSpPr>
          <p:spPr>
            <a:xfrm>
              <a:off x="1674578" y="8642693"/>
              <a:ext cx="2170347" cy="439420"/>
            </a:xfrm>
            <a:custGeom>
              <a:avLst/>
              <a:gdLst/>
              <a:ahLst/>
              <a:cxnLst/>
              <a:rect l="l" t="t" r="r" b="b"/>
              <a:pathLst>
                <a:path w="3844925" h="439420">
                  <a:moveTo>
                    <a:pt x="0" y="439204"/>
                  </a:moveTo>
                  <a:lnTo>
                    <a:pt x="3844798" y="439204"/>
                  </a:lnTo>
                  <a:lnTo>
                    <a:pt x="3844798" y="0"/>
                  </a:lnTo>
                  <a:lnTo>
                    <a:pt x="0" y="0"/>
                  </a:lnTo>
                  <a:lnTo>
                    <a:pt x="0" y="439204"/>
                  </a:lnTo>
                  <a:close/>
                </a:path>
              </a:pathLst>
            </a:custGeom>
            <a:solidFill>
              <a:srgbClr val="00A0EF"/>
            </a:solidFill>
          </p:spPr>
          <p:txBody>
            <a:bodyPr wrap="square" lIns="0" tIns="0" rIns="0" bIns="0" rtlCol="0"/>
            <a:lstStyle/>
            <a:p>
              <a:endParaRPr sz="3200" dirty="0"/>
            </a:p>
          </p:txBody>
        </p:sp>
        <p:sp>
          <p:nvSpPr>
            <p:cNvPr id="13" name="object 5">
              <a:extLst>
                <a:ext uri="{FF2B5EF4-FFF2-40B4-BE49-F238E27FC236}">
                  <a16:creationId xmlns:a16="http://schemas.microsoft.com/office/drawing/2014/main" id="{0AF8BE46-4F63-489E-AA8E-D4AC65E5970E}"/>
                </a:ext>
              </a:extLst>
            </p:cNvPr>
            <p:cNvSpPr/>
            <p:nvPr/>
          </p:nvSpPr>
          <p:spPr>
            <a:xfrm>
              <a:off x="3621605" y="8642689"/>
              <a:ext cx="439420" cy="439420"/>
            </a:xfrm>
            <a:custGeom>
              <a:avLst/>
              <a:gdLst/>
              <a:ahLst/>
              <a:cxnLst/>
              <a:rect l="l" t="t" r="r" b="b"/>
              <a:pathLst>
                <a:path w="439420" h="439420">
                  <a:moveTo>
                    <a:pt x="219595" y="0"/>
                  </a:moveTo>
                  <a:lnTo>
                    <a:pt x="175337" y="4461"/>
                  </a:lnTo>
                  <a:lnTo>
                    <a:pt x="134116" y="17257"/>
                  </a:lnTo>
                  <a:lnTo>
                    <a:pt x="96815" y="37505"/>
                  </a:lnTo>
                  <a:lnTo>
                    <a:pt x="64315" y="64320"/>
                  </a:lnTo>
                  <a:lnTo>
                    <a:pt x="37502" y="96820"/>
                  </a:lnTo>
                  <a:lnTo>
                    <a:pt x="17256" y="134122"/>
                  </a:lnTo>
                  <a:lnTo>
                    <a:pt x="4461" y="175341"/>
                  </a:lnTo>
                  <a:lnTo>
                    <a:pt x="0" y="219595"/>
                  </a:lnTo>
                  <a:lnTo>
                    <a:pt x="4461" y="263854"/>
                  </a:lnTo>
                  <a:lnTo>
                    <a:pt x="17256" y="305076"/>
                  </a:lnTo>
                  <a:lnTo>
                    <a:pt x="37502" y="342380"/>
                  </a:lnTo>
                  <a:lnTo>
                    <a:pt x="64315" y="374881"/>
                  </a:lnTo>
                  <a:lnTo>
                    <a:pt x="96815" y="401698"/>
                  </a:lnTo>
                  <a:lnTo>
                    <a:pt x="134116" y="421945"/>
                  </a:lnTo>
                  <a:lnTo>
                    <a:pt x="175337" y="434742"/>
                  </a:lnTo>
                  <a:lnTo>
                    <a:pt x="219595" y="439204"/>
                  </a:lnTo>
                  <a:lnTo>
                    <a:pt x="263854" y="434742"/>
                  </a:lnTo>
                  <a:lnTo>
                    <a:pt x="305076" y="421945"/>
                  </a:lnTo>
                  <a:lnTo>
                    <a:pt x="342380" y="401698"/>
                  </a:lnTo>
                  <a:lnTo>
                    <a:pt x="374881" y="374881"/>
                  </a:lnTo>
                  <a:lnTo>
                    <a:pt x="401698" y="342380"/>
                  </a:lnTo>
                  <a:lnTo>
                    <a:pt x="421945" y="305076"/>
                  </a:lnTo>
                  <a:lnTo>
                    <a:pt x="434742" y="263854"/>
                  </a:lnTo>
                  <a:lnTo>
                    <a:pt x="439204" y="219595"/>
                  </a:lnTo>
                  <a:lnTo>
                    <a:pt x="434742" y="175341"/>
                  </a:lnTo>
                  <a:lnTo>
                    <a:pt x="421945" y="134122"/>
                  </a:lnTo>
                  <a:lnTo>
                    <a:pt x="401698" y="96820"/>
                  </a:lnTo>
                  <a:lnTo>
                    <a:pt x="374881" y="64320"/>
                  </a:lnTo>
                  <a:lnTo>
                    <a:pt x="342380" y="37505"/>
                  </a:lnTo>
                  <a:lnTo>
                    <a:pt x="305076" y="17257"/>
                  </a:lnTo>
                  <a:lnTo>
                    <a:pt x="263854" y="4461"/>
                  </a:lnTo>
                  <a:lnTo>
                    <a:pt x="219595" y="0"/>
                  </a:lnTo>
                  <a:close/>
                </a:path>
              </a:pathLst>
            </a:custGeom>
            <a:solidFill>
              <a:srgbClr val="00A0EF"/>
            </a:solidFill>
          </p:spPr>
          <p:txBody>
            <a:bodyPr wrap="square" lIns="0" tIns="0" rIns="0" bIns="0" rtlCol="0"/>
            <a:lstStyle/>
            <a:p>
              <a:endParaRPr sz="3200" dirty="0"/>
            </a:p>
          </p:txBody>
        </p:sp>
      </p:grpSp>
      <p:sp>
        <p:nvSpPr>
          <p:cNvPr id="7" name="object 9">
            <a:extLst>
              <a:ext uri="{FF2B5EF4-FFF2-40B4-BE49-F238E27FC236}">
                <a16:creationId xmlns:a16="http://schemas.microsoft.com/office/drawing/2014/main" id="{AE277DFF-9AE1-4CCD-AA16-53F2BCC9A175}"/>
              </a:ext>
            </a:extLst>
          </p:cNvPr>
          <p:cNvSpPr txBox="1"/>
          <p:nvPr/>
        </p:nvSpPr>
        <p:spPr>
          <a:xfrm>
            <a:off x="665956" y="738245"/>
            <a:ext cx="5943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spc="-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ratification of C-190 to the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id="{B61A8D87-DC0F-4C1E-B6A7-63EDE69EDFC3}"/>
              </a:ext>
            </a:extLst>
          </p:cNvPr>
          <p:cNvSpPr txBox="1"/>
          <p:nvPr/>
        </p:nvSpPr>
        <p:spPr>
          <a:xfrm>
            <a:off x="1124743" y="1689100"/>
            <a:ext cx="16574641" cy="656077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</a:p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recognition locally &amp; nationally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spcBef>
                <a:spcPts val="1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of popularity among the workers &amp; community</a:t>
            </a: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recognition </a:t>
            </a: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reelect to rule then country</a:t>
            </a:r>
          </a:p>
          <a:p>
            <a:pPr marL="12700" marR="5080" algn="just">
              <a:spcBef>
                <a:spcPts val="10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spcBef>
                <a:spcPts val="1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unions</a:t>
            </a: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membership and recognition among the working class</a:t>
            </a: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address workers workplace sexual harassments</a:t>
            </a:r>
          </a:p>
          <a:p>
            <a:pPr marL="12700" marR="5080" algn="just">
              <a:spcBef>
                <a:spcPts val="10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Policymaker Stock Illustrations – 86 Policymaker Stock Illustrations,  Vectors &amp; Clipart - Dreamstime">
            <a:extLst>
              <a:ext uri="{FF2B5EF4-FFF2-40B4-BE49-F238E27FC236}">
                <a16:creationId xmlns:a16="http://schemas.microsoft.com/office/drawing/2014/main" id="{0E308F87-D826-B862-E4A0-0D5D714FA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9577" y="1153092"/>
            <a:ext cx="4799807" cy="342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iolence and Harassment Convention: First international treaty to address  violence and harassment comes into force">
            <a:extLst>
              <a:ext uri="{FF2B5EF4-FFF2-40B4-BE49-F238E27FC236}">
                <a16:creationId xmlns:a16="http://schemas.microsoft.com/office/drawing/2014/main" id="{2B02A5FE-42E9-49A1-BA2D-EA1DAD785F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1"/>
          <a:stretch/>
        </p:blipFill>
        <p:spPr bwMode="auto">
          <a:xfrm>
            <a:off x="10571956" y="7432100"/>
            <a:ext cx="7941119" cy="314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43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arth’s history, The beginning - by Lifeliqe.pptx" id="{E25CC431-43A8-448A-845B-6834F5801C19}" vid="{4F4D894A-5B42-4CD6-B809-B6FAA25A6C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Earth’s history The beginning</Template>
  <TotalTime>81</TotalTime>
  <Words>165</Words>
  <Application>Microsoft Office PowerPoint</Application>
  <PresentationFormat>Custom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</dc:creator>
  <cp:lastModifiedBy>CHRISTY</cp:lastModifiedBy>
  <cp:revision>10</cp:revision>
  <dcterms:created xsi:type="dcterms:W3CDTF">2022-05-16T05:28:48Z</dcterms:created>
  <dcterms:modified xsi:type="dcterms:W3CDTF">2022-05-16T09:36:22Z</dcterms:modified>
</cp:coreProperties>
</file>